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9"/>
  </p:notesMasterIdLst>
  <p:sldIdLst>
    <p:sldId id="274" r:id="rId2"/>
    <p:sldId id="282" r:id="rId3"/>
    <p:sldId id="283" r:id="rId4"/>
    <p:sldId id="284" r:id="rId5"/>
    <p:sldId id="285" r:id="rId6"/>
    <p:sldId id="286" r:id="rId7"/>
    <p:sldId id="287" r:id="rId8"/>
    <p:sldId id="304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5" r:id="rId22"/>
    <p:sldId id="300" r:id="rId23"/>
    <p:sldId id="301" r:id="rId24"/>
    <p:sldId id="306" r:id="rId25"/>
    <p:sldId id="302" r:id="rId26"/>
    <p:sldId id="303" r:id="rId27"/>
    <p:sldId id="264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FED4C3D-D46D-49AA-AE3C-A484FAEA2B02}" type="datetimeFigureOut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B15F939-3354-48D6-B4B2-2D8393C3DD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96007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5F939-3354-48D6-B4B2-2D8393C3DD48}" type="slidenum">
              <a:rPr lang="ru-RU" altLang="ru-RU" smtClean="0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0265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5F939-3354-48D6-B4B2-2D8393C3DD48}" type="slidenum">
              <a:rPr lang="ru-RU" altLang="ru-RU" smtClean="0"/>
              <a:pPr/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6400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EF8CC-5869-4271-A6CF-1CC880BB5CF9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fld id="{FDD51F27-A43D-4AF0-885E-7AE8343B08F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4426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A5571-50D8-4FB3-8C9F-A1CCD90F59F3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8FF13C-C85D-41E6-9C20-98F2E55E91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924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968C1-F33E-452B-92D3-B9340F276321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67FE9-B744-4289-BAF2-B21CA7B91A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7782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881C9-6211-4489-8E0B-8D5031A090B2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fld id="{7F6DEF42-B6B2-4512-AA5D-921333984AE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0989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BE24-B78C-4CE4-85B3-239547AA0B06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8CF5B-BC48-49C6-8EA0-635C875DBB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10126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F9A42-7F83-4724-8739-DA197CCA2148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1DA88-3663-4363-8F02-1E3019B890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0854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CFC23-45FF-4105-8A46-D4A3C580E8A9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fld id="{E692D466-770E-4835-8F3E-6CFE4426D0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6743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C8F92-A620-4BBD-BD03-312440621A62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05A776-733F-4DA4-86B1-757A3A61C52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1125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F1773-7A0B-47BE-B27F-6A9906B6E9B8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C7D96-DF6A-4919-9EDC-4C3D1F956C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3469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836AE-F77D-4B14-9CC4-874E968E1D53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7FC204-2C20-4148-A8A8-DCE47CA934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992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C5FE4-A57C-4972-8132-2E42EBDE044A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DFD9A9-8CD2-4457-AF1B-222CC6C928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750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C8F2E9-7092-4518-89F0-03E9AEBFF4EE}" type="datetime1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D38E27"/>
                </a:solidFill>
                <a:latin typeface="Franklin Gothic Book" panose="020B0503020102020204" pitchFamily="34" charset="0"/>
              </a:defRPr>
            </a:lvl1pPr>
          </a:lstStyle>
          <a:p>
            <a:fld id="{6683B4E7-3AF8-450C-B3BA-7B5A0CF4223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1" r:id="rId4"/>
    <p:sldLayoutId id="2147484047" r:id="rId5"/>
    <p:sldLayoutId id="2147484042" r:id="rId6"/>
    <p:sldLayoutId id="2147484048" r:id="rId7"/>
    <p:sldLayoutId id="2147484049" r:id="rId8"/>
    <p:sldLayoutId id="2147484050" r:id="rId9"/>
    <p:sldLayoutId id="2147484043" r:id="rId10"/>
    <p:sldLayoutId id="214748405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2571768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Тема:</a:t>
            </a:r>
            <a:r>
              <a:rPr lang="ru-RU" b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Муниципально</a:t>
            </a:r>
            <a:r>
              <a:rPr lang="ru-RU" b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-частное партнерство: сущность, </a:t>
            </a:r>
            <a:r>
              <a:rPr lang="ru-RU" b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СТОРОНЫ </a:t>
            </a:r>
            <a:r>
              <a:rPr lang="ru-RU" b="1" smtClean="0">
                <a:solidFill>
                  <a:srgbClr val="7030A0"/>
                </a:solidFill>
                <a:cs typeface="Times New Roman" panose="02020603050405020304" pitchFamily="18" charset="0"/>
              </a:rPr>
              <a:t>и </a:t>
            </a:r>
            <a:r>
              <a:rPr lang="ru-RU" b="1" smtClean="0">
                <a:solidFill>
                  <a:srgbClr val="7030A0"/>
                </a:solidFill>
                <a:cs typeface="Times New Roman" panose="02020603050405020304" pitchFamily="18" charset="0"/>
              </a:rPr>
              <a:t>ОБЪЕКТЫ»</a:t>
            </a:r>
            <a:endParaRPr lang="ru-RU" b="1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50" y="2571750"/>
            <a:ext cx="8458200" cy="3598863"/>
          </a:xfrm>
        </p:spPr>
        <p:txBody>
          <a:bodyPr>
            <a:normAutofit/>
          </a:bodyPr>
          <a:lstStyle/>
          <a:p>
            <a:pPr indent="684000" algn="just" defTabSz="628650">
              <a:spcBef>
                <a:spcPts val="600"/>
              </a:spcBef>
            </a:pPr>
            <a:r>
              <a:rPr lang="ru-RU" sz="3600" b="1" dirty="0" smtClean="0">
                <a:solidFill>
                  <a:schemeClr val="tx1"/>
                </a:solidFill>
              </a:rPr>
              <a:t>1.Понятие </a:t>
            </a:r>
            <a:r>
              <a:rPr lang="ru-RU" sz="3600" b="1" dirty="0" err="1">
                <a:solidFill>
                  <a:schemeClr val="tx1"/>
                </a:solidFill>
              </a:rPr>
              <a:t>муниципально</a:t>
            </a:r>
            <a:r>
              <a:rPr lang="ru-RU" sz="3600" b="1" dirty="0">
                <a:solidFill>
                  <a:schemeClr val="tx1"/>
                </a:solidFill>
              </a:rPr>
              <a:t>-частного партнерства: задачи, цели и </a:t>
            </a:r>
            <a:r>
              <a:rPr lang="ru-RU" sz="3600" b="1" dirty="0" smtClean="0">
                <a:solidFill>
                  <a:schemeClr val="tx1"/>
                </a:solidFill>
              </a:rPr>
              <a:t>принципы.</a:t>
            </a:r>
          </a:p>
          <a:p>
            <a:pPr indent="684000" algn="just" defTabSz="628650">
              <a:spcBef>
                <a:spcPts val="600"/>
              </a:spcBef>
            </a:pPr>
            <a:r>
              <a:rPr lang="ru-RU" sz="3600" b="1" dirty="0" smtClean="0">
                <a:solidFill>
                  <a:schemeClr val="tx1"/>
                </a:solidFill>
              </a:rPr>
              <a:t>2.Стороны соглашения о </a:t>
            </a:r>
            <a:r>
              <a:rPr lang="ru-RU" sz="3600" b="1" dirty="0" err="1" smtClean="0">
                <a:solidFill>
                  <a:schemeClr val="tx1"/>
                </a:solidFill>
              </a:rPr>
              <a:t>муниципально</a:t>
            </a:r>
            <a:r>
              <a:rPr lang="ru-RU" sz="3600" b="1" dirty="0" smtClean="0">
                <a:solidFill>
                  <a:schemeClr val="tx1"/>
                </a:solidFill>
              </a:rPr>
              <a:t>-частном партнерстве.</a:t>
            </a:r>
          </a:p>
          <a:p>
            <a:pPr indent="684000" algn="just" defTabSz="628650">
              <a:spcBef>
                <a:spcPts val="600"/>
              </a:spcBef>
            </a:pPr>
            <a:r>
              <a:rPr lang="ru-RU" sz="3600" b="1" dirty="0" smtClean="0">
                <a:solidFill>
                  <a:schemeClr val="tx1"/>
                </a:solidFill>
              </a:rPr>
              <a:t>3. Элементы </a:t>
            </a:r>
            <a:r>
              <a:rPr lang="ru-RU" sz="3600" b="1" dirty="0">
                <a:solidFill>
                  <a:schemeClr val="tx1"/>
                </a:solidFill>
              </a:rPr>
              <a:t>и объекты соглашения о </a:t>
            </a:r>
            <a:r>
              <a:rPr lang="ru-RU" sz="3600" b="1" dirty="0" err="1">
                <a:solidFill>
                  <a:schemeClr val="tx1"/>
                </a:solidFill>
              </a:rPr>
              <a:t>муниципально</a:t>
            </a:r>
            <a:r>
              <a:rPr lang="ru-RU" sz="3600" b="1" dirty="0">
                <a:solidFill>
                  <a:schemeClr val="tx1"/>
                </a:solidFill>
              </a:rPr>
              <a:t>-частном </a:t>
            </a:r>
            <a:r>
              <a:rPr lang="ru-RU" sz="3600" b="1" dirty="0" smtClean="0">
                <a:solidFill>
                  <a:schemeClr val="tx1"/>
                </a:solidFill>
              </a:rPr>
              <a:t>партнерстве.</a:t>
            </a:r>
            <a:endParaRPr lang="ru-RU" sz="3600" b="1" dirty="0">
              <a:solidFill>
                <a:schemeClr val="tx1"/>
              </a:solidFill>
            </a:endParaRPr>
          </a:p>
          <a:p>
            <a:pPr algn="just">
              <a:defRPr/>
            </a:pPr>
            <a:endParaRPr lang="ru-RU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736905" cy="4525962"/>
          </a:xfrm>
        </p:spPr>
        <p:txBody>
          <a:bodyPr/>
          <a:lstStyle/>
          <a:p>
            <a:pPr marL="0" indent="0" algn="just">
              <a:buClrTx/>
              <a:buNone/>
            </a:pPr>
            <a:r>
              <a:rPr lang="ru-RU" sz="265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smtClean="0">
                <a:solidFill>
                  <a:srgbClr val="0000FF"/>
                </a:solidFill>
              </a:rPr>
              <a:t>МЧП </a:t>
            </a:r>
            <a:r>
              <a:rPr lang="ru-RU" sz="2800" b="1" dirty="0">
                <a:solidFill>
                  <a:srgbClr val="0000FF"/>
                </a:solidFill>
              </a:rPr>
              <a:t>в РФ основаны на следующих принципах</a:t>
            </a:r>
            <a:r>
              <a:rPr lang="ru-RU" sz="2800" b="1" dirty="0" smtClean="0">
                <a:solidFill>
                  <a:srgbClr val="0000FF"/>
                </a:solidFill>
              </a:rPr>
              <a:t>:</a:t>
            </a:r>
          </a:p>
          <a:p>
            <a:pPr marL="0" indent="0" algn="just">
              <a:buClrTx/>
              <a:buNone/>
            </a:pPr>
            <a:endParaRPr lang="ru-RU" sz="800" b="1" dirty="0">
              <a:solidFill>
                <a:schemeClr val="tx1"/>
              </a:solidFill>
            </a:endParaRPr>
          </a:p>
          <a:p>
            <a:pPr marL="0" indent="357188" algn="just">
              <a:buClrTx/>
              <a:buNone/>
            </a:pPr>
            <a:r>
              <a:rPr lang="ru-RU" sz="2650" b="1" dirty="0">
                <a:solidFill>
                  <a:schemeClr val="tx1"/>
                </a:solidFill>
              </a:rPr>
              <a:t>1) открытость и доступность информации о МЧП, за исключением сведений, составляющих государственную тайну и иную охраняемую законом тайну;</a:t>
            </a:r>
          </a:p>
          <a:p>
            <a:pPr marL="185738" indent="171450" algn="just">
              <a:buClrTx/>
              <a:buNone/>
            </a:pPr>
            <a:r>
              <a:rPr lang="ru-RU" sz="2650" b="1" dirty="0">
                <a:solidFill>
                  <a:schemeClr val="tx1"/>
                </a:solidFill>
              </a:rPr>
              <a:t>2) обеспечение конкуренции;</a:t>
            </a:r>
          </a:p>
          <a:p>
            <a:pPr marL="0" indent="357188" algn="just">
              <a:buClrTx/>
              <a:buNone/>
            </a:pPr>
            <a:r>
              <a:rPr lang="ru-RU" sz="2650" b="1" dirty="0">
                <a:solidFill>
                  <a:schemeClr val="tx1"/>
                </a:solidFill>
              </a:rPr>
              <a:t>3) отсутствие дискриминации, равноправие сторон </a:t>
            </a:r>
            <a:r>
              <a:rPr lang="ru-RU" sz="2650" b="1" dirty="0" smtClean="0">
                <a:solidFill>
                  <a:schemeClr val="tx1"/>
                </a:solidFill>
              </a:rPr>
              <a:t>и равенство </a:t>
            </a:r>
            <a:r>
              <a:rPr lang="ru-RU" sz="2650" b="1" dirty="0">
                <a:solidFill>
                  <a:schemeClr val="tx1"/>
                </a:solidFill>
              </a:rPr>
              <a:t>их перед законом;</a:t>
            </a:r>
          </a:p>
          <a:p>
            <a:pPr marL="0" indent="357188" algn="just">
              <a:buClrTx/>
              <a:buNone/>
            </a:pPr>
            <a:r>
              <a:rPr lang="ru-RU" sz="2650" b="1" dirty="0">
                <a:solidFill>
                  <a:schemeClr val="tx1"/>
                </a:solidFill>
              </a:rPr>
              <a:t>4) добросовестное исполнение сторонами соглашения о МЧП обязательств по данному соглашению;</a:t>
            </a:r>
          </a:p>
          <a:p>
            <a:pPr marL="0" indent="357188" algn="just">
              <a:buClrTx/>
              <a:buNone/>
            </a:pPr>
            <a:r>
              <a:rPr lang="ru-RU" sz="2650" b="1" dirty="0">
                <a:solidFill>
                  <a:schemeClr val="tx1"/>
                </a:solidFill>
              </a:rPr>
              <a:t>5) справедливое распределение рисков и обязательств между сторонами;</a:t>
            </a:r>
          </a:p>
          <a:p>
            <a:pPr marL="185738" indent="171450" algn="just">
              <a:buClrTx/>
              <a:buNone/>
            </a:pPr>
            <a:r>
              <a:rPr lang="ru-RU" sz="2650" b="1" dirty="0">
                <a:solidFill>
                  <a:schemeClr val="tx1"/>
                </a:solidFill>
              </a:rPr>
              <a:t>6) свобода заключения соглашения о МЧП</a:t>
            </a:r>
            <a:r>
              <a:rPr lang="ru-RU" sz="2650" b="1" dirty="0" smtClean="0">
                <a:solidFill>
                  <a:schemeClr val="tx1"/>
                </a:solidFill>
              </a:rPr>
              <a:t>.</a:t>
            </a:r>
            <a:endParaRPr lang="ru-RU" sz="2650" b="1" dirty="0">
              <a:solidFill>
                <a:schemeClr val="tx1"/>
              </a:solidFill>
            </a:endParaRPr>
          </a:p>
          <a:p>
            <a:pPr marL="185738" indent="0" algn="just">
              <a:buClrTx/>
              <a:buNone/>
            </a:pPr>
            <a:endParaRPr lang="ru-RU" sz="265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81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Вопрос 2. Стороны соглашения о </a:t>
            </a:r>
            <a:r>
              <a:rPr lang="ru-RU" b="1" dirty="0" err="1" smtClean="0">
                <a:solidFill>
                  <a:srgbClr val="7030A0"/>
                </a:solidFill>
              </a:rPr>
              <a:t>муниципально</a:t>
            </a:r>
            <a:r>
              <a:rPr lang="ru-RU" b="1" dirty="0" smtClean="0">
                <a:solidFill>
                  <a:srgbClr val="7030A0"/>
                </a:solidFill>
              </a:rPr>
              <a:t>-частном партнерстве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686800" cy="3083173"/>
          </a:xfrm>
        </p:spPr>
        <p:txBody>
          <a:bodyPr/>
          <a:lstStyle/>
          <a:p>
            <a:pPr marL="0" indent="0">
              <a:buClrTx/>
              <a:buNone/>
            </a:pPr>
            <a:r>
              <a:rPr lang="ru-RU" sz="3600" b="1" dirty="0">
                <a:solidFill>
                  <a:srgbClr val="009900"/>
                </a:solidFill>
              </a:rPr>
              <a:t>Сторонами соглашения о МЧП являются:</a:t>
            </a:r>
          </a:p>
          <a:p>
            <a:pPr>
              <a:buClrTx/>
              <a:buFont typeface="Franklin Gothic Book" panose="020B0503020102020204" pitchFamily="34" charset="0"/>
              <a:buChar char="−"/>
            </a:pPr>
            <a:r>
              <a:rPr lang="ru-RU" sz="3600" b="1" dirty="0" smtClean="0"/>
              <a:t>публичный </a:t>
            </a:r>
            <a:r>
              <a:rPr lang="ru-RU" sz="3600" b="1" dirty="0"/>
              <a:t>партнер;</a:t>
            </a:r>
          </a:p>
          <a:p>
            <a:pPr>
              <a:buClrTx/>
              <a:buFont typeface="Franklin Gothic Book" panose="020B0503020102020204" pitchFamily="34" charset="0"/>
              <a:buChar char="−"/>
            </a:pPr>
            <a:r>
              <a:rPr lang="ru-RU" sz="3600" b="1" dirty="0" smtClean="0"/>
              <a:t>частный </a:t>
            </a:r>
            <a:r>
              <a:rPr lang="ru-RU" sz="3600" b="1" dirty="0"/>
              <a:t>партнер.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563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686800" cy="4525962"/>
          </a:xfrm>
        </p:spPr>
        <p:txBody>
          <a:bodyPr/>
          <a:lstStyle/>
          <a:p>
            <a:pPr marL="0" indent="0" defTabSz="542925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rgbClr val="009900"/>
                </a:solidFill>
              </a:rPr>
              <a:t>Не </a:t>
            </a:r>
            <a:r>
              <a:rPr lang="ru-RU" b="1" dirty="0">
                <a:solidFill>
                  <a:srgbClr val="009900"/>
                </a:solidFill>
              </a:rPr>
              <a:t>могут являться частными партнерами</a:t>
            </a:r>
            <a:r>
              <a:rPr lang="ru-RU" b="1" dirty="0">
                <a:solidFill>
                  <a:schemeClr val="tx1"/>
                </a:solidFill>
              </a:rPr>
              <a:t>, а также участвовать на стороне частного партнера </a:t>
            </a:r>
            <a:r>
              <a:rPr lang="ru-RU" b="1" dirty="0">
                <a:solidFill>
                  <a:srgbClr val="009900"/>
                </a:solidFill>
              </a:rPr>
              <a:t>следующие юридические лица:</a:t>
            </a:r>
          </a:p>
          <a:p>
            <a:pPr marL="85725" indent="457200" algn="just">
              <a:buNone/>
            </a:pPr>
            <a:r>
              <a:rPr lang="ru-RU" b="1" dirty="0">
                <a:solidFill>
                  <a:schemeClr val="tx1"/>
                </a:solidFill>
              </a:rPr>
              <a:t>1) государственные и муниципальные унитарные предприятия;</a:t>
            </a:r>
          </a:p>
          <a:p>
            <a:pPr marL="85725" indent="457200" algn="just">
              <a:buNone/>
            </a:pPr>
            <a:r>
              <a:rPr lang="ru-RU" b="1" dirty="0">
                <a:solidFill>
                  <a:schemeClr val="tx1"/>
                </a:solidFill>
              </a:rPr>
              <a:t>2) государственные и муниципальные учреждения;</a:t>
            </a:r>
          </a:p>
          <a:p>
            <a:pPr marL="85725" indent="457200" algn="just">
              <a:buNone/>
            </a:pPr>
            <a:r>
              <a:rPr lang="ru-RU" b="1" dirty="0">
                <a:solidFill>
                  <a:schemeClr val="tx1"/>
                </a:solidFill>
              </a:rPr>
              <a:t>3) публично-правовые компании и иные создаваемые РФ на основании федерального законодательства юридические лица;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148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268760"/>
            <a:ext cx="8686800" cy="481399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4) хозяйственные товарищества и общества, хозяйственные партнерства, находящиеся под контролем РФ, субъекта РФ или МО;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5) дочерние хозяйственные общества, находящиеся под контролем РФ, субъекта РФ или МО;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6) некоммерческие организации, созданные РФ, субъектами РФ, МО в форме фондов.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8607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686800" cy="4525962"/>
          </a:xfrm>
        </p:spPr>
        <p:txBody>
          <a:bodyPr/>
          <a:lstStyle/>
          <a:p>
            <a:pPr marL="0" indent="0" algn="just">
              <a:spcAft>
                <a:spcPts val="1200"/>
              </a:spcAft>
              <a:buNone/>
            </a:pPr>
            <a:r>
              <a:rPr lang="ru-RU" sz="2850" b="1" dirty="0" smtClean="0">
                <a:solidFill>
                  <a:schemeClr val="tx1"/>
                </a:solidFill>
              </a:rPr>
              <a:t>	Частный </a:t>
            </a:r>
            <a:r>
              <a:rPr lang="ru-RU" sz="2850" b="1" dirty="0">
                <a:solidFill>
                  <a:schemeClr val="tx1"/>
                </a:solidFill>
              </a:rPr>
              <a:t>партнер должен соответствовать </a:t>
            </a:r>
            <a:r>
              <a:rPr lang="ru-RU" sz="2850" b="1" dirty="0">
                <a:solidFill>
                  <a:srgbClr val="0000FF"/>
                </a:solidFill>
              </a:rPr>
              <a:t>следующим требованиям</a:t>
            </a:r>
            <a:r>
              <a:rPr lang="ru-RU" sz="2850" b="1" dirty="0">
                <a:solidFill>
                  <a:schemeClr val="tx1"/>
                </a:solidFill>
              </a:rPr>
              <a:t>:</a:t>
            </a:r>
          </a:p>
          <a:p>
            <a:pPr marL="0" indent="714375" algn="just">
              <a:spcAft>
                <a:spcPts val="1200"/>
              </a:spcAft>
              <a:buNone/>
            </a:pPr>
            <a:r>
              <a:rPr lang="ru-RU" sz="2850" b="1" dirty="0">
                <a:solidFill>
                  <a:schemeClr val="tx1"/>
                </a:solidFill>
              </a:rPr>
              <a:t>1) </a:t>
            </a:r>
            <a:r>
              <a:rPr lang="ru-RU" sz="2850" b="1" dirty="0" err="1">
                <a:solidFill>
                  <a:schemeClr val="tx1"/>
                </a:solidFill>
              </a:rPr>
              <a:t>непроведение</a:t>
            </a:r>
            <a:r>
              <a:rPr lang="ru-RU" sz="2850" b="1" dirty="0">
                <a:solidFill>
                  <a:schemeClr val="tx1"/>
                </a:solidFill>
              </a:rPr>
              <a:t> ликвидации юридического лица и отсутствие решения арбитражного суда о возбуждении производства по делу о банкротстве юридического лица;</a:t>
            </a:r>
          </a:p>
          <a:p>
            <a:pPr marL="0" indent="714375" algn="just">
              <a:spcAft>
                <a:spcPts val="1200"/>
              </a:spcAft>
              <a:buNone/>
            </a:pPr>
            <a:r>
              <a:rPr lang="ru-RU" sz="2850" b="1" dirty="0">
                <a:solidFill>
                  <a:schemeClr val="tx1"/>
                </a:solidFill>
              </a:rPr>
              <a:t>2) неприменение административного наказания в виде административного приостановления деятельности юридического лица в порядке, установленном Кодексом РФ об административных правонарушениях, на день представления заявки на участие в конкурсе;</a:t>
            </a:r>
          </a:p>
          <a:p>
            <a:pPr marL="0" indent="0" algn="just">
              <a:buNone/>
            </a:pPr>
            <a:endParaRPr lang="ru-RU" sz="285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544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600" y="332656"/>
            <a:ext cx="8460432" cy="4525962"/>
          </a:xfrm>
        </p:spPr>
        <p:txBody>
          <a:bodyPr/>
          <a:lstStyle/>
          <a:p>
            <a:pPr marL="0" indent="714375" algn="just">
              <a:buNone/>
            </a:pPr>
            <a:r>
              <a:rPr lang="ru-RU" sz="2800" b="1" dirty="0">
                <a:solidFill>
                  <a:schemeClr val="tx1"/>
                </a:solidFill>
              </a:rPr>
              <a:t>3) отсутствие недоимки по налогам, сборам и задолженности по иным обязательным платежам, а также задолженности по уплате процентов за использование бюджетных средств, пеней, штрафов, отсутствие иных финансовых санкций не ранее чем за один месяц до дня представления заявки на участие в конкурсе;</a:t>
            </a:r>
          </a:p>
          <a:p>
            <a:pPr marL="0" indent="714375" algn="just">
              <a:buNone/>
            </a:pPr>
            <a:r>
              <a:rPr lang="ru-RU" sz="2800" b="1" dirty="0">
                <a:solidFill>
                  <a:schemeClr val="tx1"/>
                </a:solidFill>
              </a:rPr>
              <a:t>4) наличие необходимых в соответствии с законодательством РФ лицензий на осуществление отдельных видов деятельности, свидетельств о допуске саморегулируемых организаций к выполнению предусмотренных соглашением работ и иных необходимых для реализации соглашения разрешений.</a:t>
            </a:r>
          </a:p>
          <a:p>
            <a:pPr marL="0" indent="0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654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800080"/>
                </a:solidFill>
              </a:rPr>
              <a:t>Вопрос 3. элементы и объекты соглашения о </a:t>
            </a:r>
            <a:r>
              <a:rPr lang="ru-RU" b="1" dirty="0" err="1" smtClean="0">
                <a:solidFill>
                  <a:srgbClr val="800080"/>
                </a:solidFill>
              </a:rPr>
              <a:t>муниципально</a:t>
            </a:r>
            <a:r>
              <a:rPr lang="ru-RU" b="1" dirty="0" smtClean="0">
                <a:solidFill>
                  <a:srgbClr val="800080"/>
                </a:solidFill>
              </a:rPr>
              <a:t>-частном партнерстве.</a:t>
            </a:r>
            <a:endParaRPr lang="ru-RU" b="1" dirty="0">
              <a:solidFill>
                <a:srgbClr val="80008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95513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При </a:t>
            </a:r>
            <a:r>
              <a:rPr lang="ru-RU" b="1" dirty="0">
                <a:solidFill>
                  <a:schemeClr val="tx1"/>
                </a:solidFill>
              </a:rPr>
              <a:t>принятии решения о реализации проекта МЧП уполномоченным ОМСУ определяется форма МЧП посредством включения в соглашение обязательных элементов соглашения и определения последовательности их реализации.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688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4353"/>
            <a:ext cx="8686800" cy="4525962"/>
          </a:xfrm>
        </p:spPr>
        <p:txBody>
          <a:bodyPr/>
          <a:lstStyle/>
          <a:p>
            <a:pPr marL="0" indent="0" algn="ctr">
              <a:buNone/>
            </a:pPr>
            <a:r>
              <a:rPr lang="ru-RU" sz="3000" b="1" dirty="0" smtClean="0"/>
              <a:t>	</a:t>
            </a:r>
            <a:r>
              <a:rPr lang="ru-RU" b="1" dirty="0" smtClean="0">
                <a:solidFill>
                  <a:srgbClr val="009900"/>
                </a:solidFill>
              </a:rPr>
              <a:t>Обязательными </a:t>
            </a:r>
            <a:r>
              <a:rPr lang="ru-RU" b="1" dirty="0">
                <a:solidFill>
                  <a:srgbClr val="009900"/>
                </a:solidFill>
              </a:rPr>
              <a:t>элементами соглашения о МЧП являются:</a:t>
            </a:r>
          </a:p>
          <a:p>
            <a:pPr marL="0" indent="542925" algn="just">
              <a:buNone/>
              <a:tabLst>
                <a:tab pos="714375" algn="l"/>
              </a:tabLst>
            </a:pPr>
            <a:r>
              <a:rPr lang="ru-RU" sz="3000" b="1" dirty="0"/>
              <a:t>1) строительство и (или) реконструкция объекта соглашения частным партнером;</a:t>
            </a:r>
          </a:p>
          <a:p>
            <a:pPr marL="0" indent="542925" algn="just">
              <a:buNone/>
            </a:pPr>
            <a:r>
              <a:rPr lang="ru-RU" sz="3000" b="1" dirty="0"/>
              <a:t>2) </a:t>
            </a:r>
            <a:r>
              <a:rPr lang="ru-RU" sz="3000" b="1" dirty="0">
                <a:solidFill>
                  <a:schemeClr val="tx1"/>
                </a:solidFill>
              </a:rPr>
              <a:t>осуществление частным партнером полного или частичного финансирования создания объекта соглашения;</a:t>
            </a:r>
          </a:p>
          <a:p>
            <a:pPr marL="0" indent="542925" algn="just">
              <a:buNone/>
            </a:pPr>
            <a:r>
              <a:rPr lang="ru-RU" sz="3000" b="1" dirty="0">
                <a:solidFill>
                  <a:schemeClr val="tx1"/>
                </a:solidFill>
              </a:rPr>
              <a:t>3) осуществление частным партнером эксплуатации и (или) технического обслуживания объекта соглашения;</a:t>
            </a:r>
          </a:p>
          <a:p>
            <a:pPr marL="0" indent="542925" algn="just">
              <a:buNone/>
            </a:pPr>
            <a:r>
              <a:rPr lang="ru-RU" sz="3000" b="1" dirty="0">
                <a:solidFill>
                  <a:schemeClr val="tx1"/>
                </a:solidFill>
              </a:rPr>
              <a:t>4) возникновение у частного партнера права собственности на объект соглашения при условии обременения объекта соглашения</a:t>
            </a:r>
            <a:r>
              <a:rPr lang="ru-RU" sz="3000" b="1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96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686800" cy="452596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</a:t>
            </a:r>
            <a:r>
              <a:rPr lang="ru-RU" b="1" dirty="0">
                <a:solidFill>
                  <a:schemeClr val="tx1"/>
                </a:solidFill>
              </a:rPr>
              <a:t>соглашение в целях определения формы МЧП могут быть также </a:t>
            </a:r>
            <a:r>
              <a:rPr lang="ru-RU" b="1" dirty="0">
                <a:solidFill>
                  <a:srgbClr val="0000FF"/>
                </a:solidFill>
              </a:rPr>
              <a:t>включены следующие элементы</a:t>
            </a:r>
            <a:r>
              <a:rPr lang="ru-RU" b="1" dirty="0">
                <a:solidFill>
                  <a:schemeClr val="tx1"/>
                </a:solidFill>
              </a:rPr>
              <a:t>:</a:t>
            </a:r>
          </a:p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1) проектирование частным партнером объекта соглашения;</a:t>
            </a:r>
          </a:p>
          <a:p>
            <a:pPr marL="0" indent="800100" algn="just">
              <a:buNone/>
            </a:pPr>
            <a:r>
              <a:rPr lang="ru-RU" b="1" dirty="0">
                <a:solidFill>
                  <a:schemeClr val="tx1"/>
                </a:solidFill>
              </a:rPr>
              <a:t>2) осуществление частным партнером полного или частичного финансирования эксплуатации и (или) технического обслуживания объекта соглашения;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324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692696"/>
            <a:ext cx="8686800" cy="4525962"/>
          </a:xfrm>
        </p:spPr>
        <p:txBody>
          <a:bodyPr/>
          <a:lstStyle/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3) обеспечение публичным партнером частичного финансирования создания частным партнером объекта соглашения, а также финансирование его эксплуатации и (или) технического обслуживания;</a:t>
            </a:r>
          </a:p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4) наличие у частного партнера обязательства по передаче объекта соглашения о МЧП в собственность публичного партнера по истечении определенного соглашением срока, но не позднее дня прекращения соглашения.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688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686800" cy="838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</a:rPr>
              <a:t>Вопрос 1. Понятие </a:t>
            </a:r>
            <a:r>
              <a:rPr lang="ru-RU" b="1" dirty="0" err="1" smtClean="0">
                <a:solidFill>
                  <a:srgbClr val="7030A0"/>
                </a:solidFill>
              </a:rPr>
              <a:t>муниципально</a:t>
            </a:r>
            <a:r>
              <a:rPr lang="ru-RU" b="1" dirty="0" smtClean="0">
                <a:solidFill>
                  <a:srgbClr val="7030A0"/>
                </a:solidFill>
              </a:rPr>
              <a:t>-частного партнерства: задачи, цели и принципы.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75087" y="2204864"/>
            <a:ext cx="8884096" cy="4752975"/>
          </a:xfrm>
        </p:spPr>
        <p:txBody>
          <a:bodyPr>
            <a:normAutofit/>
          </a:bodyPr>
          <a:lstStyle/>
          <a:p>
            <a:pPr marL="0" indent="0" algn="just" defTabSz="628650">
              <a:buNone/>
            </a:pPr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err="1" smtClean="0">
                <a:solidFill>
                  <a:srgbClr val="C00000"/>
                </a:solidFill>
              </a:rPr>
              <a:t>Муниципально</a:t>
            </a:r>
            <a:r>
              <a:rPr lang="ru-RU" b="1" dirty="0" smtClean="0">
                <a:solidFill>
                  <a:srgbClr val="C00000"/>
                </a:solidFill>
              </a:rPr>
              <a:t>-частное </a:t>
            </a:r>
            <a:r>
              <a:rPr lang="ru-RU" b="1" dirty="0">
                <a:solidFill>
                  <a:srgbClr val="C00000"/>
                </a:solidFill>
              </a:rPr>
              <a:t>партнерство (МЧП) </a:t>
            </a:r>
            <a:r>
              <a:rPr lang="ru-RU" b="1" dirty="0">
                <a:solidFill>
                  <a:schemeClr val="tx1"/>
                </a:solidFill>
              </a:rPr>
              <a:t>- это совокупность форм и механизмов средне- и долгосрочного взаимовыгодного сотрудничества между муниципальным образованием, с одной стороны, и хозяйствующими субъектами, с другой стороны, с целью реализации общественно значимых проектов на территории муниципального образования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78E937D-607F-4A4E-8E6D-406D85A4FDD0}" type="slidenum">
              <a:rPr lang="ru-RU" altLang="ru-RU">
                <a:solidFill>
                  <a:srgbClr val="D38E27"/>
                </a:solidFill>
                <a:latin typeface="Franklin Gothic Book" panose="020B0503020102020204" pitchFamily="34" charset="0"/>
              </a:rPr>
              <a:pPr eaLnBrk="1" hangingPunct="1"/>
              <a:t>2</a:t>
            </a:fld>
            <a:endParaRPr lang="ru-RU" altLang="ru-RU">
              <a:solidFill>
                <a:srgbClr val="D38E27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926" y="548680"/>
            <a:ext cx="8686800" cy="65973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rgbClr val="009900"/>
                </a:solidFill>
              </a:rPr>
              <a:t>	Объектами </a:t>
            </a:r>
            <a:r>
              <a:rPr lang="ru-RU" sz="2800" b="1" dirty="0">
                <a:solidFill>
                  <a:srgbClr val="009900"/>
                </a:solidFill>
              </a:rPr>
              <a:t>соглашения о МЧП являются:</a:t>
            </a:r>
          </a:p>
          <a:p>
            <a:pPr marL="0" indent="714375" algn="just">
              <a:spcAft>
                <a:spcPts val="600"/>
              </a:spcAft>
              <a:buNone/>
            </a:pPr>
            <a:r>
              <a:rPr lang="ru-RU" sz="2800" b="1" dirty="0">
                <a:solidFill>
                  <a:schemeClr val="tx1"/>
                </a:solidFill>
              </a:rPr>
              <a:t>1) частные автомобильные дороги или участки частных автомобильных дорог, мосты, защитные дорожные сооружения, искусственные дорожные сооружения, производственные объекты (объекты, используемые при капитальном ремонте, ремонте и содержании автомобильных дорог), элементы обустройства автомобильных дорог, объекты, предназначенные для взимания платы (в том числе пункты взимания платы), объекты дорожного сервиса;</a:t>
            </a:r>
          </a:p>
          <a:p>
            <a:pPr marL="0" indent="714375" algn="just" defTabSz="928688">
              <a:spcAft>
                <a:spcPts val="600"/>
              </a:spcAft>
              <a:buNone/>
              <a:tabLst>
                <a:tab pos="1257300" algn="l"/>
              </a:tabLst>
            </a:pPr>
            <a:r>
              <a:rPr lang="ru-RU" sz="2800" b="1" dirty="0" smtClean="0">
                <a:solidFill>
                  <a:schemeClr val="tx1"/>
                </a:solidFill>
              </a:rPr>
              <a:t>2)	транспорт </a:t>
            </a:r>
            <a:r>
              <a:rPr lang="ru-RU" sz="2800" b="1" dirty="0">
                <a:solidFill>
                  <a:schemeClr val="tx1"/>
                </a:solidFill>
              </a:rPr>
              <a:t>общего пользования, за исключением метрополитена;</a:t>
            </a:r>
          </a:p>
          <a:p>
            <a:pPr marL="0" indent="714375" algn="just">
              <a:buNone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018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193" y="476672"/>
            <a:ext cx="8686800" cy="4525962"/>
          </a:xfrm>
        </p:spPr>
        <p:txBody>
          <a:bodyPr/>
          <a:lstStyle/>
          <a:p>
            <a:pPr marL="0" indent="714375" algn="just">
              <a:spcAft>
                <a:spcPts val="600"/>
              </a:spcAft>
              <a:buNone/>
            </a:pPr>
            <a:r>
              <a:rPr lang="ru-RU" b="1" dirty="0">
                <a:solidFill>
                  <a:schemeClr val="tx1"/>
                </a:solidFill>
              </a:rPr>
              <a:t>3) объекты железнодорожного транспорта;</a:t>
            </a:r>
          </a:p>
          <a:p>
            <a:pPr marL="0" indent="714375" algn="just">
              <a:spcAft>
                <a:spcPts val="600"/>
              </a:spcAft>
              <a:buNone/>
            </a:pPr>
            <a:r>
              <a:rPr lang="ru-RU" b="1" dirty="0">
                <a:solidFill>
                  <a:schemeClr val="tx1"/>
                </a:solidFill>
              </a:rPr>
              <a:t>4) объекты трубопроводного транспорта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</a:p>
          <a:p>
            <a:pPr marL="0" indent="714375" algn="just">
              <a:spcAft>
                <a:spcPts val="600"/>
              </a:spcAft>
              <a:buNone/>
            </a:pPr>
            <a:r>
              <a:rPr lang="ru-RU" b="1" dirty="0">
                <a:solidFill>
                  <a:schemeClr val="tx1"/>
                </a:solidFill>
              </a:rPr>
              <a:t>5)	морские порты, речные порты, специализированные порты, объекты их инфраструктур, в том числе искусственные земельные участки, портовые гидротехнические сооружения, за исключением объектов инфраструктуры морского порта, которые могут находиться в федеральной собственности, не подлежат отчуждению в частную собственность;</a:t>
            </a:r>
          </a:p>
          <a:p>
            <a:pPr marL="0" indent="714375" algn="just">
              <a:spcAft>
                <a:spcPts val="600"/>
              </a:spcAft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00032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65474"/>
            <a:ext cx="8686800" cy="5544616"/>
          </a:xfrm>
        </p:spPr>
        <p:txBody>
          <a:bodyPr/>
          <a:lstStyle/>
          <a:p>
            <a:pPr marL="0" indent="714375" algn="just">
              <a:buNone/>
            </a:pPr>
            <a:r>
              <a:rPr lang="ru-RU" sz="2900" b="1" dirty="0" smtClean="0">
                <a:solidFill>
                  <a:schemeClr val="tx1"/>
                </a:solidFill>
              </a:rPr>
              <a:t>6</a:t>
            </a:r>
            <a:r>
              <a:rPr lang="ru-RU" sz="2900" b="1" dirty="0">
                <a:solidFill>
                  <a:schemeClr val="tx1"/>
                </a:solidFill>
              </a:rPr>
              <a:t>) морские суда и речные суда, суда смешанного (река - море) плавания, а также суда, осуществляющие ледокольную проводку, гидрографическую, научно-исследовательскую деятельность, паромные переправы, плавучие и сухие доки, за исключением объектов, которые в соответствии с законодательством РФ находятся в государственной собственности, не подлежат отчуждению в частную собственность;</a:t>
            </a:r>
          </a:p>
          <a:p>
            <a:pPr marL="0" indent="0" algn="just">
              <a:buNone/>
            </a:pPr>
            <a:endParaRPr lang="ru-RU" sz="29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186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412776"/>
            <a:ext cx="8686800" cy="6285185"/>
          </a:xfrm>
        </p:spPr>
        <p:txBody>
          <a:bodyPr/>
          <a:lstStyle/>
          <a:p>
            <a:pPr marL="0" indent="714375" algn="just">
              <a:buNone/>
            </a:pPr>
            <a:r>
              <a:rPr lang="ru-RU" sz="3300" b="1" dirty="0">
                <a:solidFill>
                  <a:schemeClr val="tx1"/>
                </a:solidFill>
              </a:rPr>
              <a:t>7) воздушные суда, аэродромы, аэропорты, технические средства и другие предназначенные для обеспечения полетов воздушных судов средства, за исключением объектов, отнесенных к имуществу государственной авиации или к единой системе организации воздушного движения;</a:t>
            </a:r>
          </a:p>
          <a:p>
            <a:pPr marL="0" indent="0" algn="just">
              <a:buNone/>
            </a:pPr>
            <a:endParaRPr lang="ru-RU" sz="33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707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25" y="1196752"/>
            <a:ext cx="8686800" cy="4525962"/>
          </a:xfrm>
        </p:spPr>
        <p:txBody>
          <a:bodyPr/>
          <a:lstStyle/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8) объекты по производству, передаче и распределению электрической энергии;</a:t>
            </a:r>
          </a:p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9)гидротехнические сооружения, стационарные и (или) плавучие платформы, искусственные острова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</a:p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10) подводные и подземные технические сооружения, переходы, линии связи и коммуникации, иные линейные объекты связи и коммуникации;</a:t>
            </a:r>
          </a:p>
          <a:p>
            <a:pPr marL="0" indent="714375" algn="just">
              <a:buNone/>
            </a:pPr>
            <a:endParaRPr lang="ru-RU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90286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686800" cy="6028779"/>
          </a:xfrm>
        </p:spPr>
        <p:txBody>
          <a:bodyPr/>
          <a:lstStyle/>
          <a:p>
            <a:pPr marL="0" indent="714375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11</a:t>
            </a:r>
            <a:r>
              <a:rPr lang="ru-RU" b="1" dirty="0">
                <a:solidFill>
                  <a:schemeClr val="tx1"/>
                </a:solidFill>
              </a:rPr>
              <a:t>) объекты здравоохранения, в том числе объекты, предназначенные для санаторно-курортного лечения и иной деятельности в сфере здравоохранения;</a:t>
            </a:r>
          </a:p>
          <a:p>
            <a:pPr marL="0" indent="714375" algn="just">
              <a:buNone/>
            </a:pPr>
            <a:r>
              <a:rPr lang="ru-RU" b="1" dirty="0">
                <a:solidFill>
                  <a:schemeClr val="tx1"/>
                </a:solidFill>
              </a:rPr>
              <a:t>12) объекты образования, культуры, спорта, объекты, используемые для организации отдыха граждан и туризма, иные объекты социального обслуживания населения;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399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222" y="908720"/>
            <a:ext cx="8686800" cy="5040560"/>
          </a:xfrm>
        </p:spPr>
        <p:txBody>
          <a:bodyPr/>
          <a:lstStyle/>
          <a:p>
            <a:pPr marL="0" indent="714375" algn="just">
              <a:spcAft>
                <a:spcPts val="600"/>
              </a:spcAft>
              <a:buNone/>
            </a:pPr>
            <a:r>
              <a:rPr lang="ru-RU" sz="3300" b="1" dirty="0">
                <a:solidFill>
                  <a:schemeClr val="tx1"/>
                </a:solidFill>
              </a:rPr>
              <a:t>13) объекты, на которых осуществляются обработка, утилизация, обезвреживание, размещение твердых коммунальных отходов</a:t>
            </a:r>
            <a:r>
              <a:rPr lang="ru-RU" sz="3300" b="1" dirty="0" smtClean="0">
                <a:solidFill>
                  <a:schemeClr val="tx1"/>
                </a:solidFill>
              </a:rPr>
              <a:t>;</a:t>
            </a:r>
          </a:p>
          <a:p>
            <a:pPr marL="0" indent="714375" algn="just">
              <a:spcAft>
                <a:spcPts val="600"/>
              </a:spcAft>
              <a:buNone/>
            </a:pPr>
            <a:r>
              <a:rPr lang="ru-RU" sz="3300" b="1" dirty="0" smtClean="0">
                <a:solidFill>
                  <a:schemeClr val="tx1"/>
                </a:solidFill>
              </a:rPr>
              <a:t>14</a:t>
            </a:r>
            <a:r>
              <a:rPr lang="ru-RU" sz="3300" b="1" dirty="0">
                <a:solidFill>
                  <a:schemeClr val="tx1"/>
                </a:solidFill>
              </a:rPr>
              <a:t>) объекты благоустройства территорий, в том числе для их освещения;</a:t>
            </a:r>
          </a:p>
          <a:p>
            <a:pPr marL="0" indent="714375" algn="just">
              <a:spcAft>
                <a:spcPts val="600"/>
              </a:spcAft>
              <a:buNone/>
            </a:pPr>
            <a:r>
              <a:rPr lang="ru-RU" sz="3300" b="1" dirty="0">
                <a:solidFill>
                  <a:schemeClr val="tx1"/>
                </a:solidFill>
              </a:rPr>
              <a:t>15) мелиоративные системы и объекты их инженерной инфраструктуры</a:t>
            </a:r>
            <a:r>
              <a:rPr lang="ru-RU" sz="3300" b="1" dirty="0" smtClean="0">
                <a:solidFill>
                  <a:schemeClr val="tx1"/>
                </a:solidFill>
              </a:rPr>
              <a:t>, за исключением государственных мелиоративных систем.</a:t>
            </a:r>
          </a:p>
          <a:p>
            <a:pPr marL="0" indent="714375" algn="just">
              <a:spcAft>
                <a:spcPts val="600"/>
              </a:spcAft>
              <a:buNone/>
            </a:pPr>
            <a:endParaRPr lang="ru-RU" sz="33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675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18637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304800" y="4929188"/>
            <a:ext cx="8686800" cy="11509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mtClean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3B49D21-FC00-42BF-AF76-B1FD4371BE5D}" type="slidenum">
              <a:rPr lang="ru-RU" altLang="ru-RU">
                <a:solidFill>
                  <a:srgbClr val="D38E27"/>
                </a:solidFill>
                <a:latin typeface="Franklin Gothic Book" panose="020B0503020102020204" pitchFamily="34" charset="0"/>
              </a:rPr>
              <a:pPr eaLnBrk="1" hangingPunct="1"/>
              <a:t>27</a:t>
            </a:fld>
            <a:endParaRPr lang="ru-RU" altLang="ru-RU">
              <a:solidFill>
                <a:srgbClr val="D38E27"/>
              </a:solidFill>
              <a:latin typeface="Franklin Gothic Book" panose="020B0503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1410" y="476672"/>
            <a:ext cx="8967881" cy="6741368"/>
          </a:xfrm>
        </p:spPr>
        <p:txBody>
          <a:bodyPr/>
          <a:lstStyle/>
          <a:p>
            <a:pPr marL="0" indent="0" algn="just">
              <a:buNone/>
              <a:tabLst>
                <a:tab pos="442913" algn="l"/>
              </a:tabLst>
            </a:pPr>
            <a:r>
              <a:rPr lang="ru-RU" sz="1700" b="1" dirty="0" smtClean="0"/>
              <a:t>	</a:t>
            </a:r>
            <a:r>
              <a:rPr lang="ru-RU" sz="2600" b="1" dirty="0" smtClean="0">
                <a:solidFill>
                  <a:srgbClr val="0000FF"/>
                </a:solidFill>
              </a:rPr>
              <a:t>В </a:t>
            </a:r>
            <a:r>
              <a:rPr lang="ru-RU" sz="2600" b="1" dirty="0">
                <a:solidFill>
                  <a:srgbClr val="0000FF"/>
                </a:solidFill>
              </a:rPr>
              <a:t>Федеральном законе от 13.07.2015 № 224-ФЗ «О государственно-частном партнерстве, </a:t>
            </a:r>
            <a:r>
              <a:rPr lang="ru-RU" sz="2600" b="1" dirty="0" err="1">
                <a:solidFill>
                  <a:srgbClr val="0000FF"/>
                </a:solidFill>
              </a:rPr>
              <a:t>муниципально</a:t>
            </a:r>
            <a:r>
              <a:rPr lang="ru-RU" sz="2600" b="1" dirty="0">
                <a:solidFill>
                  <a:srgbClr val="0000FF"/>
                </a:solidFill>
              </a:rPr>
              <a:t>-частном партнерстве в Российской Федерации и внесении изменений в отдельные законодательные акты Российской Федерации» </a:t>
            </a:r>
            <a:r>
              <a:rPr lang="ru-RU" sz="2600" b="1" dirty="0"/>
              <a:t>даются следующие </a:t>
            </a:r>
            <a:r>
              <a:rPr lang="ru-RU" sz="2600" b="1" dirty="0">
                <a:solidFill>
                  <a:srgbClr val="009900"/>
                </a:solidFill>
              </a:rPr>
              <a:t>понятия и определения</a:t>
            </a:r>
            <a:r>
              <a:rPr lang="ru-RU" sz="2600" b="1" dirty="0"/>
              <a:t>:</a:t>
            </a:r>
          </a:p>
          <a:p>
            <a:pPr marL="0" indent="0" algn="just" defTabSz="442913">
              <a:buNone/>
            </a:pPr>
            <a:r>
              <a:rPr lang="ru-RU" sz="2600" b="1" dirty="0" smtClean="0"/>
              <a:t>	1</a:t>
            </a:r>
            <a:r>
              <a:rPr lang="ru-RU" sz="2600" b="1" dirty="0"/>
              <a:t>) </a:t>
            </a:r>
            <a:r>
              <a:rPr lang="ru-RU" sz="2600" b="1" dirty="0">
                <a:solidFill>
                  <a:srgbClr val="C00000"/>
                </a:solidFill>
              </a:rPr>
              <a:t>МЧП</a:t>
            </a:r>
            <a:r>
              <a:rPr lang="ru-RU" sz="2600" b="1" dirty="0"/>
              <a:t> - </a:t>
            </a:r>
            <a:r>
              <a:rPr lang="ru-RU" sz="2600" b="1" dirty="0">
                <a:solidFill>
                  <a:schemeClr val="tx1"/>
                </a:solidFill>
              </a:rPr>
              <a:t>юридически оформленное на определенный срок и основанное на объединении ресурсов, распределении рисков сотрудничество публичного партнера, с одной стороны, и частного партнера, с другой стороны, которое осуществляется на основании соглашения о МЧП, заключенного в соответствии с Федеральным законом в целях привлечения в экономику частных инвестиций, обеспечения ОМСУ доступности товаров, работ, услуг и повышения их качества;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098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37" y="1772816"/>
            <a:ext cx="8812088" cy="589148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/>
              <a:t>2) </a:t>
            </a:r>
            <a:r>
              <a:rPr lang="ru-RU" sz="2800" b="1" dirty="0">
                <a:solidFill>
                  <a:srgbClr val="C00000"/>
                </a:solidFill>
              </a:rPr>
              <a:t>проект МЧП </a:t>
            </a:r>
            <a:r>
              <a:rPr lang="ru-RU" sz="2800" b="1" dirty="0">
                <a:solidFill>
                  <a:schemeClr val="tx1"/>
                </a:solidFill>
              </a:rPr>
              <a:t>- проект, планируемый для реализации совместно публичным партнером и частным партнером на принципах МЧП;</a:t>
            </a:r>
          </a:p>
          <a:p>
            <a:pPr marL="0" indent="0" algn="just">
              <a:buNone/>
            </a:pPr>
            <a:r>
              <a:rPr lang="ru-RU" sz="2800" b="1" dirty="0"/>
              <a:t>3) </a:t>
            </a:r>
            <a:r>
              <a:rPr lang="ru-RU" sz="2800" b="1" dirty="0">
                <a:solidFill>
                  <a:srgbClr val="C00000"/>
                </a:solidFill>
              </a:rPr>
              <a:t>соглашение о МЧП </a:t>
            </a:r>
            <a:r>
              <a:rPr lang="ru-RU" sz="2800" b="1" dirty="0">
                <a:solidFill>
                  <a:schemeClr val="tx1"/>
                </a:solidFill>
              </a:rPr>
              <a:t>- гражданско-правовой договор между публичным партнером и частным партнером, заключенный на срок не менее чем три года в порядке и на условиях, которые установлены федеральным законодательством</a:t>
            </a:r>
            <a:r>
              <a:rPr lang="ru-RU" sz="2800" b="1" dirty="0" smtClean="0">
                <a:solidFill>
                  <a:schemeClr val="tx1"/>
                </a:solidFill>
              </a:rPr>
              <a:t>;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613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300" b="1" dirty="0" smtClean="0"/>
              <a:t>4) </a:t>
            </a:r>
            <a:r>
              <a:rPr lang="ru-RU" sz="3300" b="1" dirty="0" smtClean="0">
                <a:solidFill>
                  <a:srgbClr val="C00000"/>
                </a:solidFill>
              </a:rPr>
              <a:t>публичный партнер </a:t>
            </a:r>
            <a:r>
              <a:rPr lang="ru-RU" sz="3300" b="1" dirty="0" smtClean="0">
                <a:solidFill>
                  <a:schemeClr val="tx1"/>
                </a:solidFill>
              </a:rPr>
              <a:t>- МО, от имени которого выступает глава МО или иной уполномоченный ОМСУ в соответствии с уставом МО;</a:t>
            </a:r>
          </a:p>
          <a:p>
            <a:pPr marL="0" indent="0" algn="just">
              <a:buNone/>
            </a:pPr>
            <a:r>
              <a:rPr lang="ru-RU" sz="3300" b="1" dirty="0" smtClean="0"/>
              <a:t>5) </a:t>
            </a:r>
            <a:r>
              <a:rPr lang="ru-RU" sz="3300" b="1" dirty="0" smtClean="0">
                <a:solidFill>
                  <a:srgbClr val="C00000"/>
                </a:solidFill>
              </a:rPr>
              <a:t>частный партнер</a:t>
            </a:r>
            <a:r>
              <a:rPr lang="ru-RU" sz="3300" b="1" dirty="0" smtClean="0"/>
              <a:t> </a:t>
            </a:r>
            <a:r>
              <a:rPr lang="ru-RU" sz="3300" b="1" dirty="0" smtClean="0">
                <a:solidFill>
                  <a:schemeClr val="tx1"/>
                </a:solidFill>
              </a:rPr>
              <a:t>- российское юридическое лицо, с которым в соответствии с федеральным законодательством заключено соглашение;</a:t>
            </a:r>
          </a:p>
          <a:p>
            <a:endParaRPr lang="ru-RU" sz="33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114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820" y="1628800"/>
            <a:ext cx="8686800" cy="4525962"/>
          </a:xfrm>
          <a:ln>
            <a:noFill/>
          </a:ln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Реализация </a:t>
            </a:r>
            <a:r>
              <a:rPr lang="ru-RU" b="1" dirty="0">
                <a:solidFill>
                  <a:schemeClr val="tx1"/>
                </a:solidFill>
              </a:rPr>
              <a:t>проектов МЧП </a:t>
            </a:r>
            <a:r>
              <a:rPr lang="ru-RU" b="1" dirty="0">
                <a:solidFill>
                  <a:srgbClr val="009900"/>
                </a:solidFill>
              </a:rPr>
              <a:t>решает следующие задачи</a:t>
            </a:r>
            <a:r>
              <a:rPr lang="ru-RU" b="1" dirty="0"/>
              <a:t>:</a:t>
            </a:r>
          </a:p>
          <a:p>
            <a:pPr marL="514350" lvl="0" indent="-514350" algn="just">
              <a:buClr>
                <a:schemeClr val="tx1"/>
              </a:buClr>
              <a:buFont typeface="+mj-lt"/>
              <a:buAutoNum type="arabicPeriod"/>
            </a:pPr>
            <a:r>
              <a:rPr lang="ru-RU" b="1" dirty="0">
                <a:solidFill>
                  <a:schemeClr val="tx1"/>
                </a:solidFill>
              </a:rPr>
              <a:t>привлечение инвестиций в экономику и социальную сферу </a:t>
            </a:r>
            <a:r>
              <a:rPr lang="ru-RU" b="1" dirty="0" smtClean="0">
                <a:solidFill>
                  <a:schemeClr val="tx1"/>
                </a:solidFill>
              </a:rPr>
              <a:t>МО;</a:t>
            </a:r>
          </a:p>
          <a:p>
            <a:pPr marL="514350" lvl="0" indent="-514350" algn="just">
              <a:buClr>
                <a:schemeClr val="tx1"/>
              </a:buClr>
              <a:buFont typeface="+mj-lt"/>
              <a:buAutoNum type="arabicPeriod"/>
            </a:pPr>
            <a:r>
              <a:rPr lang="ru-RU" b="1" dirty="0" smtClean="0">
                <a:solidFill>
                  <a:schemeClr val="tx1"/>
                </a:solidFill>
              </a:rPr>
              <a:t>обеспечение </a:t>
            </a:r>
            <a:r>
              <a:rPr lang="ru-RU" b="1" dirty="0">
                <a:solidFill>
                  <a:schemeClr val="tx1"/>
                </a:solidFill>
              </a:rPr>
              <a:t>эффективного использования имущества, находящегося в муниципальной собственности.</a:t>
            </a:r>
          </a:p>
          <a:p>
            <a:pPr marL="0" indent="0" algn="just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942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5120" y="1772816"/>
            <a:ext cx="8808912" cy="6083449"/>
          </a:xfrm>
        </p:spPr>
        <p:txBody>
          <a:bodyPr/>
          <a:lstStyle/>
          <a:p>
            <a:pPr marL="0" indent="0" algn="just">
              <a:buNone/>
            </a:pPr>
            <a:r>
              <a:rPr lang="ru-RU" sz="2600" b="1" dirty="0" smtClean="0"/>
              <a:t>	</a:t>
            </a:r>
            <a:r>
              <a:rPr lang="ru-RU" sz="3300" b="1" dirty="0" smtClean="0">
                <a:solidFill>
                  <a:schemeClr val="tx1"/>
                </a:solidFill>
              </a:rPr>
              <a:t>Участие </a:t>
            </a:r>
            <a:r>
              <a:rPr lang="ru-RU" sz="3300" b="1" dirty="0">
                <a:solidFill>
                  <a:schemeClr val="tx1"/>
                </a:solidFill>
              </a:rPr>
              <a:t>в МЧП осуществляется в целях создания (строительства, реконструкции) и (или) эксплуатации </a:t>
            </a:r>
            <a:r>
              <a:rPr lang="ru-RU" sz="3300" b="1" dirty="0">
                <a:solidFill>
                  <a:srgbClr val="009900"/>
                </a:solidFill>
              </a:rPr>
              <a:t>следующих </a:t>
            </a:r>
            <a:r>
              <a:rPr lang="ru-RU" sz="3300" b="1" dirty="0" smtClean="0">
                <a:solidFill>
                  <a:srgbClr val="009900"/>
                </a:solidFill>
              </a:rPr>
              <a:t>объектов</a:t>
            </a:r>
            <a:r>
              <a:rPr lang="ru-RU" sz="3300" b="1" dirty="0" smtClean="0"/>
              <a:t>:</a:t>
            </a:r>
          </a:p>
          <a:p>
            <a:pPr indent="557213" algn="just">
              <a:buClr>
                <a:schemeClr val="tx1"/>
              </a:buClr>
              <a:buFont typeface="Franklin Gothic Book" panose="020B0503020102020204" pitchFamily="34" charset="0"/>
              <a:buChar char="−"/>
            </a:pPr>
            <a:r>
              <a:rPr lang="ru-RU" sz="3300" b="1" dirty="0" smtClean="0">
                <a:solidFill>
                  <a:schemeClr val="tx1"/>
                </a:solidFill>
              </a:rPr>
              <a:t>транспортной </a:t>
            </a:r>
            <a:r>
              <a:rPr lang="ru-RU" sz="3300" b="1" dirty="0">
                <a:solidFill>
                  <a:schemeClr val="tx1"/>
                </a:solidFill>
              </a:rPr>
              <a:t>инфраструктуры и транспорта </a:t>
            </a:r>
            <a:r>
              <a:rPr lang="ru-RU" sz="3300" b="1" dirty="0" smtClean="0">
                <a:solidFill>
                  <a:schemeClr val="tx1"/>
                </a:solidFill>
              </a:rPr>
              <a:t>общего пользования;</a:t>
            </a:r>
          </a:p>
          <a:p>
            <a:pPr algn="just">
              <a:buClr>
                <a:schemeClr val="tx1"/>
              </a:buClr>
              <a:buFont typeface="Franklin Gothic Book" panose="020B0503020102020204" pitchFamily="34" charset="0"/>
              <a:buChar char="−"/>
            </a:pPr>
            <a:endParaRPr lang="ru-RU" sz="2600" b="1" dirty="0" smtClean="0"/>
          </a:p>
          <a:p>
            <a:pPr algn="just">
              <a:buClr>
                <a:schemeClr val="tx1"/>
              </a:buClr>
              <a:buFont typeface="Franklin Gothic Book" panose="020B0503020102020204" pitchFamily="34" charset="0"/>
              <a:buChar char="−"/>
            </a:pPr>
            <a:endParaRPr lang="ru-RU" sz="2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1149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204" y="476672"/>
            <a:ext cx="8686800" cy="4525962"/>
          </a:xfrm>
        </p:spPr>
        <p:txBody>
          <a:bodyPr/>
          <a:lstStyle/>
          <a:p>
            <a:pPr marL="185738" indent="457200" algn="just">
              <a:buClr>
                <a:schemeClr val="tx1"/>
              </a:buClr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системы коммунального хозяйства, включая объекты водо-, тепло-, газо- и энергоснабжения, водоотведения, очистки сточных вод, переработки и утилизации (захоронения) бытовых отходов, а также объекты обеспечения функционирования и благоустройства жилищного и нежилого фонда на территории МО;</a:t>
            </a:r>
          </a:p>
          <a:p>
            <a:pPr marL="185738" indent="457200" algn="just">
              <a:buClr>
                <a:schemeClr val="tx1"/>
              </a:buClr>
              <a:buFont typeface="Franklin Gothic Book" panose="020B0503020102020204" pitchFamily="34" charset="0"/>
              <a:buChar char="−"/>
            </a:pPr>
            <a:r>
              <a:rPr lang="ru-RU" b="1" dirty="0">
                <a:solidFill>
                  <a:schemeClr val="tx1"/>
                </a:solidFill>
              </a:rPr>
              <a:t>объектов энергоснабжения, включая </a:t>
            </a:r>
            <a:r>
              <a:rPr lang="ru-RU" b="1" dirty="0" err="1">
                <a:solidFill>
                  <a:schemeClr val="tx1"/>
                </a:solidFill>
              </a:rPr>
              <a:t>энергогенерирующие</a:t>
            </a:r>
            <a:r>
              <a:rPr lang="ru-RU" b="1" dirty="0">
                <a:solidFill>
                  <a:schemeClr val="tx1"/>
                </a:solidFill>
              </a:rPr>
              <a:t> системы, а также системы передачи и распределения энергии;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4059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74" y="908720"/>
            <a:ext cx="8686800" cy="4525962"/>
          </a:xfrm>
        </p:spPr>
        <p:txBody>
          <a:bodyPr/>
          <a:lstStyle/>
          <a:p>
            <a:pPr indent="557213" algn="just">
              <a:spcAft>
                <a:spcPts val="600"/>
              </a:spcAft>
              <a:buClrTx/>
              <a:buFont typeface="Franklin Gothic Book" panose="020B0503020102020204" pitchFamily="34" charset="0"/>
              <a:buChar char="−"/>
            </a:pPr>
            <a:r>
              <a:rPr lang="ru-RU" sz="2800" b="1" dirty="0" smtClean="0">
                <a:solidFill>
                  <a:schemeClr val="tx1"/>
                </a:solidFill>
              </a:rPr>
              <a:t>объектов подвижной и стационарной связи и телекоммуникаций муниципальной собственности;</a:t>
            </a:r>
          </a:p>
          <a:p>
            <a:pPr lvl="0" indent="557213" algn="just">
              <a:spcAft>
                <a:spcPts val="600"/>
              </a:spcAft>
              <a:buClrTx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объектов, используемых для </a:t>
            </a:r>
            <a:r>
              <a:rPr lang="ru-RU" sz="2800" b="1" dirty="0" smtClean="0">
                <a:solidFill>
                  <a:schemeClr val="tx1"/>
                </a:solidFill>
              </a:rPr>
              <a:t>осуществления медицинской</a:t>
            </a:r>
            <a:r>
              <a:rPr lang="ru-RU" sz="2800" b="1" dirty="0">
                <a:solidFill>
                  <a:schemeClr val="tx1"/>
                </a:solidFill>
              </a:rPr>
              <a:t>, лечебно-профилактической и иной деятельности в системе муниципального здравоохранения;</a:t>
            </a:r>
          </a:p>
          <a:p>
            <a:pPr lvl="0" indent="557213" algn="just">
              <a:spcAft>
                <a:spcPts val="600"/>
              </a:spcAft>
              <a:buClrTx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объектов образования, воспитания, культуры и иных объектов социально-культурного и социально-бытового обслуживания;</a:t>
            </a:r>
          </a:p>
          <a:p>
            <a:pPr lvl="0" indent="557213" algn="just">
              <a:spcAft>
                <a:spcPts val="600"/>
              </a:spcAft>
              <a:buClrTx/>
              <a:buFont typeface="Franklin Gothic Book" panose="020B0503020102020204" pitchFamily="34" charset="0"/>
              <a:buChar char="−"/>
            </a:pPr>
            <a:r>
              <a:rPr lang="ru-RU" sz="2800" b="1" dirty="0">
                <a:solidFill>
                  <a:schemeClr val="tx1"/>
                </a:solidFill>
              </a:rPr>
              <a:t>объектов, используемых для осуществления туризма, рекреации и спорта.</a:t>
            </a:r>
          </a:p>
          <a:p>
            <a:pPr indent="557213" algn="just">
              <a:buClrTx/>
              <a:buFont typeface="Franklin Gothic Book" panose="020B0503020102020204" pitchFamily="34" charset="0"/>
              <a:buChar char="−"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indent="557213" algn="just">
              <a:buClrTx/>
              <a:buFont typeface="Franklin Gothic Book" panose="020B0503020102020204" pitchFamily="34" charset="0"/>
              <a:buChar char="−"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DEF42-B6B2-4512-AA5D-921333984AEA}" type="slidenum">
              <a:rPr lang="ru-RU" altLang="ru-RU" smtClean="0"/>
              <a:pPr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975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567</TotalTime>
  <Words>751</Words>
  <Application>Microsoft Office PowerPoint</Application>
  <PresentationFormat>Экран (4:3)</PresentationFormat>
  <Paragraphs>105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Тема: «Муниципально-частное партнерство: сущность, СТОРОНЫ и ОБЪЕКТЫ»</vt:lpstr>
      <vt:lpstr>Вопрос 1. Понятие муниципально-частного партнерства: задачи, цели и принципы.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2. Стороны соглашения о муниципально-частном партнерстве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 3. элементы и объекты соглашения о муниципально-частном партнерстве.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Ставропольский ГАУ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ИЛЛЮСТРАЦИОННЫЙ МАТЕРИАЛ к дипломному проекту  на тему: «Способы и формы поддержки малого предпринимательства в муниципальном образовании  (на материалах Труновского муниципального района)»  КолесниковА  ВикторА  АлександровичА</dc:title>
  <dc:creator>AKU</dc:creator>
  <cp:lastModifiedBy>Евгений Ш</cp:lastModifiedBy>
  <cp:revision>70</cp:revision>
  <dcterms:created xsi:type="dcterms:W3CDTF">2011-05-11T10:44:05Z</dcterms:created>
  <dcterms:modified xsi:type="dcterms:W3CDTF">2015-11-23T14:21:22Z</dcterms:modified>
</cp:coreProperties>
</file>